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T Sans Narrow"/>
      <p:regular r:id="rId25"/>
      <p:bold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C1639F-6952-4056-AD2B-932BE7389CBD}">
  <a:tblStyle styleId="{20C1639F-6952-4056-AD2B-932BE7389C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Narrow-bold.fntdata"/><Relationship Id="rId25" Type="http://schemas.openxmlformats.org/officeDocument/2006/relationships/font" Target="fonts/PTSansNarrow-regular.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9cb111d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9cb111d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This is the market we can fill</a:t>
            </a:r>
            <a:endParaRPr/>
          </a:p>
          <a:p>
            <a:pPr indent="-298450" lvl="0" marL="457200" rtl="0" algn="l">
              <a:spcBef>
                <a:spcPts val="0"/>
              </a:spcBef>
              <a:spcAft>
                <a:spcPts val="0"/>
              </a:spcAft>
              <a:buSzPts val="1100"/>
              <a:buAutoNum type="arabicParenBoth"/>
            </a:pPr>
            <a:r>
              <a:rPr lang="en"/>
              <a:t>Go into describing the game on next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42550b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42550b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Treasures and obstacles provide small bits of lore and </a:t>
            </a:r>
            <a:r>
              <a:rPr lang="en"/>
              <a:t>aesthetically pleasing visuals</a:t>
            </a:r>
            <a:endParaRPr/>
          </a:p>
          <a:p>
            <a:pPr indent="-298450" lvl="0" marL="457200" rtl="0" algn="l">
              <a:spcBef>
                <a:spcPts val="0"/>
              </a:spcBef>
              <a:spcAft>
                <a:spcPts val="0"/>
              </a:spcAft>
              <a:buSzPts val="1100"/>
              <a:buAutoNum type="arabicParenBoth"/>
            </a:pPr>
            <a:r>
              <a:rPr lang="en"/>
              <a:t>The map can be explored in different orders per game</a:t>
            </a:r>
            <a:endParaRPr/>
          </a:p>
          <a:p>
            <a:pPr indent="-298450" lvl="1" marL="914400" rtl="0" algn="l">
              <a:spcBef>
                <a:spcPts val="0"/>
              </a:spcBef>
              <a:spcAft>
                <a:spcPts val="0"/>
              </a:spcAft>
              <a:buSzPts val="1100"/>
              <a:buAutoNum type="alphaLcParenBoth"/>
            </a:pPr>
            <a:r>
              <a:rPr lang="en"/>
              <a:t>Makes for lots of replayability</a:t>
            </a:r>
            <a:endParaRPr/>
          </a:p>
          <a:p>
            <a:pPr indent="-298450" lvl="0" marL="457200" rtl="0" algn="l">
              <a:spcBef>
                <a:spcPts val="0"/>
              </a:spcBef>
              <a:spcAft>
                <a:spcPts val="0"/>
              </a:spcAft>
              <a:buSzPts val="1100"/>
              <a:buAutoNum type="arabicParenBoth"/>
            </a:pPr>
            <a:r>
              <a:rPr lang="en"/>
              <a:t>Different mechanics and creative problem solving are necessary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9cf99a0c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9cf99a0c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any game, the user will input commands to the game program have the program output gameplay.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a few external systems which include the game music library, sound effect library and the artwork for the game. These are requested by the game engine as they are needed. This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642550b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642550b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use cases. Many of these use cases include various ways of navigating through menu screens.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9cb111d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9cb111d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642550b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642550b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Peaceful escapism: challenging gameplay = pokes at player’s desire to reach the </a:t>
            </a:r>
            <a:r>
              <a:rPr lang="en"/>
              <a:t>satisfaction of accomplishing a difficult task</a:t>
            </a:r>
            <a:endParaRPr/>
          </a:p>
          <a:p>
            <a:pPr indent="0" lvl="0" marL="0" rtl="0" algn="l">
              <a:spcBef>
                <a:spcPts val="0"/>
              </a:spcBef>
              <a:spcAft>
                <a:spcPts val="0"/>
              </a:spcAft>
              <a:buNone/>
            </a:pPr>
            <a:r>
              <a:rPr lang="en"/>
              <a:t>Psychologists call it “intrinsic motivation”—the urge to make progress toward a goal without the promise of an externalized reward. In other words, if you find yourself doing something regardless of whether you’ll be paid, acknowledged or otherwise compensated in exchange for doing it, you are intrinsically motivated.</a:t>
            </a:r>
            <a:endParaRPr/>
          </a:p>
          <a:p>
            <a:pPr indent="0" lvl="0" marL="0" rtl="0" algn="l">
              <a:spcBef>
                <a:spcPts val="0"/>
              </a:spcBef>
              <a:spcAft>
                <a:spcPts val="0"/>
              </a:spcAft>
              <a:buNone/>
            </a:pPr>
            <a:r>
              <a:rPr lang="en"/>
              <a:t>An easy to digest story that subtly focuses on wholesome topics, such as family and companionship. Does not compromise gameplay, but adds motivation behind the player’s actions to finish a goal (i.e. retrieve an artifact for Archie’s owner to bring a smile to their face)</a:t>
            </a:r>
            <a:endParaRPr/>
          </a:p>
          <a:p>
            <a:pPr indent="0" lvl="0" marL="0" rtl="0" algn="l">
              <a:spcBef>
                <a:spcPts val="0"/>
              </a:spcBef>
              <a:spcAft>
                <a:spcPts val="0"/>
              </a:spcAft>
              <a:buNone/>
            </a:pPr>
            <a:r>
              <a:rPr lang="en"/>
              <a:t>2D art and animation: colors and audio will reflect the mood and intensity of the scene/world (i.e. When Archie begins his adventure, the music picks up from solemn (since he was brooding over what to do for his owner) to bright and out-going (since he find resolve to bring his owner artifacts from the outside world). </a:t>
            </a:r>
            <a:endParaRPr/>
          </a:p>
          <a:p>
            <a:pPr indent="0" lvl="0" marL="0" rtl="0" algn="l">
              <a:spcBef>
                <a:spcPts val="0"/>
              </a:spcBef>
              <a:spcAft>
                <a:spcPts val="0"/>
              </a:spcAft>
              <a:buNone/>
            </a:pPr>
            <a:r>
              <a:rPr lang="en"/>
              <a:t>2D modeling and sprites of characters will help convey the emotion of the dialgue (i.e. happy dialgue = Archie is smiley)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642550b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642550b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Nintendo Switch: the online shop has plenty of games that target younger audiences in the aspect that the games pose a challenge to children, but not to adults</a:t>
            </a:r>
            <a:endParaRPr/>
          </a:p>
          <a:p>
            <a:pPr indent="0" lvl="0" marL="0" rtl="0" algn="l">
              <a:spcBef>
                <a:spcPts val="0"/>
              </a:spcBef>
              <a:spcAft>
                <a:spcPts val="0"/>
              </a:spcAft>
              <a:buNone/>
            </a:pPr>
            <a:r>
              <a:rPr lang="en"/>
              <a:t>PS4/XBox One: the online shops haves several indie titles that have gained </a:t>
            </a:r>
            <a:r>
              <a:rPr lang="en"/>
              <a:t>repertoire as challenging games due to their mechanics and gameplay rather than story (i.e. hyper light drifter, enter the gungeon, ori and the blind forest)</a:t>
            </a:r>
            <a:endParaRPr/>
          </a:p>
          <a:p>
            <a:pPr indent="0" lvl="0" marL="0" rtl="0" algn="l">
              <a:spcBef>
                <a:spcPts val="0"/>
              </a:spcBef>
              <a:spcAft>
                <a:spcPts val="0"/>
              </a:spcAft>
              <a:buNone/>
            </a:pPr>
            <a:r>
              <a:rPr lang="en"/>
              <a:t>Bigger world: creation of new locations/worlds calls for new artifacts/abilities</a:t>
            </a:r>
            <a:endParaRPr/>
          </a:p>
          <a:p>
            <a:pPr indent="0" lvl="0" marL="0" rtl="0" algn="l">
              <a:spcBef>
                <a:spcPts val="0"/>
              </a:spcBef>
              <a:spcAft>
                <a:spcPts val="0"/>
              </a:spcAft>
              <a:buNone/>
            </a:pPr>
            <a:r>
              <a:rPr lang="en"/>
              <a:t>Implementation of modes: enemies, speedrun, etc.</a:t>
            </a:r>
            <a:endParaRPr/>
          </a:p>
          <a:p>
            <a:pPr indent="0" lvl="0" marL="0" rtl="0" algn="l">
              <a:spcBef>
                <a:spcPts val="0"/>
              </a:spcBef>
              <a:spcAft>
                <a:spcPts val="0"/>
              </a:spcAft>
              <a:buNone/>
            </a:pPr>
            <a:r>
              <a:rPr lang="en"/>
              <a:t>Additional content would be marketed as DLCs.</a:t>
            </a:r>
            <a:endParaRPr/>
          </a:p>
          <a:p>
            <a:pPr indent="0" lvl="0" marL="0" rtl="0" algn="l">
              <a:spcBef>
                <a:spcPts val="0"/>
              </a:spcBef>
              <a:spcAft>
                <a:spcPts val="0"/>
              </a:spcAft>
              <a:buNone/>
            </a:pPr>
            <a:r>
              <a:rPr lang="en"/>
              <a:t>New characters: players can change the player character to a different animal, such as a turtle or dog. Likewise, there will be new NPCs that players can interact with (this NPCs will most likely be related to the new worlds)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9cf99a0ca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9cf99a0ca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Nintendo Switch: the online shop has plenty of games that target younger audiences in the aspect that the games pose a challenge to children, but not to adults</a:t>
            </a:r>
            <a:endParaRPr/>
          </a:p>
          <a:p>
            <a:pPr indent="0" lvl="0" marL="0" rtl="0" algn="l">
              <a:spcBef>
                <a:spcPts val="0"/>
              </a:spcBef>
              <a:spcAft>
                <a:spcPts val="0"/>
              </a:spcAft>
              <a:buNone/>
            </a:pPr>
            <a:r>
              <a:rPr lang="en"/>
              <a:t>PS4/XBox One: the online shops haves several indie titles that have gained repertoire as challenging games due to their mechanics and gameplay rather than story (i.e. hyper light drifter, enter the gungeon, ori and the blind forest)</a:t>
            </a:r>
            <a:endParaRPr/>
          </a:p>
          <a:p>
            <a:pPr indent="0" lvl="0" marL="0" rtl="0" algn="l">
              <a:spcBef>
                <a:spcPts val="0"/>
              </a:spcBef>
              <a:spcAft>
                <a:spcPts val="0"/>
              </a:spcAft>
              <a:buNone/>
            </a:pPr>
            <a:r>
              <a:rPr lang="en"/>
              <a:t>Bigger world: creation of new locations/worlds calls for new artifacts/abilities</a:t>
            </a:r>
            <a:endParaRPr/>
          </a:p>
          <a:p>
            <a:pPr indent="0" lvl="0" marL="0" rtl="0" algn="l">
              <a:spcBef>
                <a:spcPts val="0"/>
              </a:spcBef>
              <a:spcAft>
                <a:spcPts val="0"/>
              </a:spcAft>
              <a:buNone/>
            </a:pPr>
            <a:r>
              <a:rPr lang="en"/>
              <a:t>Implementation of modes: enemies, speedrun, etc.</a:t>
            </a:r>
            <a:endParaRPr/>
          </a:p>
          <a:p>
            <a:pPr indent="0" lvl="0" marL="0" rtl="0" algn="l">
              <a:spcBef>
                <a:spcPts val="0"/>
              </a:spcBef>
              <a:spcAft>
                <a:spcPts val="0"/>
              </a:spcAft>
              <a:buNone/>
            </a:pPr>
            <a:r>
              <a:rPr lang="en"/>
              <a:t>Additional content would be marketed as DLCs.</a:t>
            </a:r>
            <a:endParaRPr/>
          </a:p>
          <a:p>
            <a:pPr indent="0" lvl="0" marL="0" rtl="0" algn="l">
              <a:spcBef>
                <a:spcPts val="0"/>
              </a:spcBef>
              <a:spcAft>
                <a:spcPts val="0"/>
              </a:spcAft>
              <a:buNone/>
            </a:pPr>
            <a:r>
              <a:rPr lang="en"/>
              <a:t>New characters: players can change the player character to a different animal, such as a turtle or dog. Likewise, there will be new NPCs that players can interact with (this NPCs will most likely be related to the new worlds)</a:t>
            </a:r>
            <a:endParaRPr/>
          </a:p>
          <a:p>
            <a:pPr indent="0" lvl="0" marL="0" rtl="0" algn="l">
              <a:spcBef>
                <a:spcPts val="0"/>
              </a:spcBef>
              <a:spcAft>
                <a:spcPts val="0"/>
              </a:spcAft>
              <a:buNone/>
            </a:pPr>
            <a:r>
              <a:rPr lang="en"/>
              <a:t>Hollow Knight map: example of what a full map of game would look like (with DLCs); different colors = different worlds/</a:t>
            </a:r>
            <a:r>
              <a:rPr lang="en"/>
              <a:t>environments</a:t>
            </a:r>
            <a:r>
              <a:rPr lang="en"/>
              <a:t>; legend showcases that each location has events that other locations do not.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42550b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42550b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Right: communication is flowing swimmingly, decisions are discussed and decided as team, team members are comfortable enough to voice opinions that may/may not align with the group’s status quo; these are discussed evenly and sometimes lead to improvements</a:t>
            </a:r>
            <a:endParaRPr/>
          </a:p>
          <a:p>
            <a:pPr indent="-298450" lvl="0" marL="457200" rtl="0" algn="l">
              <a:spcBef>
                <a:spcPts val="0"/>
              </a:spcBef>
              <a:spcAft>
                <a:spcPts val="0"/>
              </a:spcAft>
              <a:buSzPts val="1100"/>
              <a:buAutoNum type="arabicParenBoth"/>
            </a:pPr>
            <a:r>
              <a:rPr lang="en"/>
              <a:t>Wrong: Defecting checking is lackluster, </a:t>
            </a:r>
            <a:r>
              <a:rPr lang="en"/>
              <a:t>procrastination</a:t>
            </a:r>
            <a:r>
              <a:rPr lang="en"/>
              <a:t>, coming up with new ideas before fully forming/establishing old ones, </a:t>
            </a:r>
            <a:endParaRPr/>
          </a:p>
          <a:p>
            <a:pPr indent="-298450" lvl="0" marL="457200" rtl="0" algn="l">
              <a:spcBef>
                <a:spcPts val="0"/>
              </a:spcBef>
              <a:spcAft>
                <a:spcPts val="0"/>
              </a:spcAft>
              <a:buSzPts val="1100"/>
              <a:buAutoNum type="arabicParenBoth"/>
            </a:pPr>
            <a:r>
              <a:rPr lang="en"/>
              <a:t>Change: Planning ahead and assigning deadlines, checking before submitting deliverables, improve quailty of work through better inespections and peer reviews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642550b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642550b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3af476d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af476d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9cf99a0c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9cf99a0c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From bullet point #1, explain that due to this customers may sometimes overlook a product.</a:t>
            </a:r>
            <a:endParaRPr/>
          </a:p>
          <a:p>
            <a:pPr indent="-298450" lvl="0" marL="457200" rtl="0" algn="l">
              <a:spcBef>
                <a:spcPts val="0"/>
              </a:spcBef>
              <a:spcAft>
                <a:spcPts val="0"/>
              </a:spcAft>
              <a:buSzPts val="1100"/>
              <a:buAutoNum type="arabicParenBoth"/>
            </a:pPr>
            <a:r>
              <a:rPr lang="en"/>
              <a:t>Some games are considered more “valid” than others</a:t>
            </a:r>
            <a:endParaRPr/>
          </a:p>
          <a:p>
            <a:pPr indent="-298450" lvl="0" marL="457200" rtl="0" algn="l">
              <a:spcBef>
                <a:spcPts val="0"/>
              </a:spcBef>
              <a:spcAft>
                <a:spcPts val="0"/>
              </a:spcAft>
              <a:buSzPts val="1100"/>
              <a:buAutoNum type="arabicParenBoth"/>
            </a:pPr>
            <a:r>
              <a:rPr lang="en"/>
              <a:t>Undertale: aesthetically cute game that has a lot of difficulty. Also a game that has a heavy storyline that is revealed as you go through the game.</a:t>
            </a:r>
            <a:endParaRPr/>
          </a:p>
          <a:p>
            <a:pPr indent="-298450" lvl="1" marL="914400" rtl="0" algn="l">
              <a:spcBef>
                <a:spcPts val="0"/>
              </a:spcBef>
              <a:spcAft>
                <a:spcPts val="0"/>
              </a:spcAft>
              <a:buSzPts val="1100"/>
              <a:buAutoNum type="alphaLcParenBoth"/>
            </a:pPr>
            <a:r>
              <a:rPr lang="en"/>
              <a:t>It’s amazing, this system produces some truly amazing games</a:t>
            </a:r>
            <a:endParaRPr/>
          </a:p>
          <a:p>
            <a:pPr indent="-298450" lvl="1" marL="914400" rtl="0" algn="l">
              <a:spcBef>
                <a:spcPts val="0"/>
              </a:spcBef>
              <a:spcAft>
                <a:spcPts val="0"/>
              </a:spcAft>
              <a:buSzPts val="1100"/>
              <a:buAutoNum type="alphaLcParenBoth"/>
            </a:pPr>
            <a:r>
              <a:rPr lang="en"/>
              <a:t>But it also follows this pattern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9cf99a0c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9cf99a0c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arenBoth"/>
            </a:pPr>
            <a:r>
              <a:rPr lang="en" sz="1200">
                <a:latin typeface="Open Sans"/>
                <a:ea typeface="Open Sans"/>
                <a:cs typeface="Open Sans"/>
                <a:sym typeface="Open Sans"/>
              </a:rPr>
              <a:t>Game flow is based on the ratio of game difficulty and player’s skill</a:t>
            </a:r>
            <a:endParaRPr sz="12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rabicParenBoth"/>
            </a:pPr>
            <a:r>
              <a:rPr lang="en" sz="1200">
                <a:latin typeface="Open Sans"/>
                <a:ea typeface="Open Sans"/>
                <a:cs typeface="Open Sans"/>
                <a:sym typeface="Open Sans"/>
              </a:rPr>
              <a:t>The ideal curve was developed in the 70s</a:t>
            </a:r>
            <a:endParaRPr sz="12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rabicParenBoth"/>
            </a:pPr>
            <a:r>
              <a:rPr lang="en" sz="1200">
                <a:latin typeface="Open Sans"/>
                <a:ea typeface="Open Sans"/>
                <a:cs typeface="Open Sans"/>
                <a:sym typeface="Open Sans"/>
              </a:rPr>
              <a:t>Many interesting games have been made with more diverse curves</a:t>
            </a:r>
            <a:endParaRPr sz="12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rabicParenBoth"/>
            </a:pPr>
            <a:r>
              <a:rPr lang="en" sz="1200">
                <a:latin typeface="Open Sans"/>
                <a:ea typeface="Open Sans"/>
                <a:cs typeface="Open Sans"/>
                <a:sym typeface="Open Sans"/>
              </a:rPr>
              <a:t>Games that challenge us in this way are important but they shouldn’t be the only option </a:t>
            </a:r>
            <a:endParaRPr sz="1200">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3af476d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3af476d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Hollow Knight, Ori and the Blind Forest = pretty games, there easy games when in </a:t>
            </a:r>
            <a:r>
              <a:rPr lang="en"/>
              <a:t>actuality</a:t>
            </a:r>
            <a:r>
              <a:rPr lang="en"/>
              <a:t> their play difficulty is on par with more edgy games such as hyper light drifter and dead cells.</a:t>
            </a:r>
            <a:endParaRPr/>
          </a:p>
          <a:p>
            <a:pPr indent="-298450" lvl="0" marL="457200" rtl="0" algn="l">
              <a:spcBef>
                <a:spcPts val="0"/>
              </a:spcBef>
              <a:spcAft>
                <a:spcPts val="0"/>
              </a:spcAft>
              <a:buSzPts val="1100"/>
              <a:buAutoNum type="arabicParenBoth"/>
            </a:pPr>
            <a:r>
              <a:rPr lang="en"/>
              <a:t>Unfortunately, due to their whimsical designs, Hollow Knight and Ori are overlooked as “child-friendly” games (in terms of difficulty), and thus causes of players who FAVOR these types of games to miss out playing them. </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9cf99a0ca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9cf99a0ca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People are unwilling to play some very good games because of their biases based on aesthetics</a:t>
            </a:r>
            <a:endParaRPr/>
          </a:p>
          <a:p>
            <a:pPr indent="-298450" lvl="0" marL="457200" rtl="0" algn="l">
              <a:spcBef>
                <a:spcPts val="0"/>
              </a:spcBef>
              <a:spcAft>
                <a:spcPts val="0"/>
              </a:spcAft>
              <a:buSzPts val="1100"/>
              <a:buAutoNum type="arabicParenBoth"/>
            </a:pPr>
            <a:r>
              <a:rPr lang="en"/>
              <a:t>People who can’t handle heavy games end up being excluded from challenging games </a:t>
            </a:r>
            <a:endParaRPr/>
          </a:p>
          <a:p>
            <a:pPr indent="-298450" lvl="1" marL="914400" rtl="0" algn="l">
              <a:spcBef>
                <a:spcPts val="0"/>
              </a:spcBef>
              <a:spcAft>
                <a:spcPts val="0"/>
              </a:spcAft>
              <a:buSzPts val="1100"/>
              <a:buAutoNum type="alphaLcParenBoth"/>
            </a:pPr>
            <a:r>
              <a:rPr lang="en"/>
              <a:t>People with anxiety</a:t>
            </a:r>
            <a:endParaRPr/>
          </a:p>
          <a:p>
            <a:pPr indent="-298450" lvl="1" marL="914400" rtl="0" algn="l">
              <a:spcBef>
                <a:spcPts val="0"/>
              </a:spcBef>
              <a:spcAft>
                <a:spcPts val="0"/>
              </a:spcAft>
              <a:buSzPts val="1100"/>
              <a:buAutoNum type="alphaLcParenBoth"/>
            </a:pPr>
            <a:r>
              <a:rPr lang="en"/>
              <a:t>People looking for a peaceful escapism</a:t>
            </a:r>
            <a:endParaRPr/>
          </a:p>
          <a:p>
            <a:pPr indent="-298450" lvl="1" marL="914400" rtl="0" algn="l">
              <a:spcBef>
                <a:spcPts val="0"/>
              </a:spcBef>
              <a:spcAft>
                <a:spcPts val="0"/>
              </a:spcAft>
              <a:buSzPts val="1100"/>
              <a:buAutoNum type="alphaLcParenBoth"/>
            </a:pPr>
            <a:r>
              <a:rPr lang="en"/>
              <a:t>People looking for distraction that isn’t violent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642550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642550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Adventure games have been shown to </a:t>
            </a:r>
            <a:endParaRPr/>
          </a:p>
          <a:p>
            <a:pPr indent="-298450" lvl="1" marL="914400" rtl="0" algn="l">
              <a:spcBef>
                <a:spcPts val="0"/>
              </a:spcBef>
              <a:spcAft>
                <a:spcPts val="0"/>
              </a:spcAft>
              <a:buSzPts val="1100"/>
              <a:buAutoNum type="alphaLcParenBoth"/>
            </a:pPr>
            <a:r>
              <a:rPr lang="en"/>
              <a:t>increase focus </a:t>
            </a:r>
            <a:endParaRPr/>
          </a:p>
          <a:p>
            <a:pPr indent="-298450" lvl="1" marL="914400" rtl="0" algn="l">
              <a:spcBef>
                <a:spcPts val="0"/>
              </a:spcBef>
              <a:spcAft>
                <a:spcPts val="0"/>
              </a:spcAft>
              <a:buSzPts val="1100"/>
              <a:buAutoNum type="alphaLcParenBoth"/>
            </a:pPr>
            <a:r>
              <a:rPr lang="en"/>
              <a:t>provide stress relief</a:t>
            </a:r>
            <a:endParaRPr/>
          </a:p>
          <a:p>
            <a:pPr indent="-298450" lvl="1" marL="914400" rtl="0" algn="l">
              <a:spcBef>
                <a:spcPts val="0"/>
              </a:spcBef>
              <a:spcAft>
                <a:spcPts val="0"/>
              </a:spcAft>
              <a:buSzPts val="1100"/>
              <a:buAutoNum type="alphaLcParenBoth"/>
            </a:pPr>
            <a:r>
              <a:rPr lang="en"/>
              <a:t>Improve multitasking</a:t>
            </a:r>
            <a:endParaRPr/>
          </a:p>
          <a:p>
            <a:pPr indent="-298450" lvl="1" marL="914400" rtl="0" algn="l">
              <a:spcBef>
                <a:spcPts val="0"/>
              </a:spcBef>
              <a:spcAft>
                <a:spcPts val="0"/>
              </a:spcAft>
              <a:buSzPts val="1100"/>
              <a:buAutoNum type="alphaLcParenBoth"/>
            </a:pPr>
            <a:r>
              <a:rPr lang="en"/>
              <a:t>Help with dyslexia  (Source: https://www.sciencedaily.com/releases/2013/02/130228124132.htm)</a:t>
            </a:r>
            <a:endParaRPr/>
          </a:p>
          <a:p>
            <a:pPr indent="-298450" lvl="0" marL="457200" rtl="0" algn="l">
              <a:spcBef>
                <a:spcPts val="0"/>
              </a:spcBef>
              <a:spcAft>
                <a:spcPts val="0"/>
              </a:spcAft>
              <a:buSzPts val="1100"/>
              <a:buAutoNum type="arabicParenBoth"/>
            </a:pPr>
            <a:r>
              <a:rPr lang="en"/>
              <a:t>Not many are being released compared to more violent games</a:t>
            </a:r>
            <a:endParaRPr/>
          </a:p>
          <a:p>
            <a:pPr indent="-298450" lvl="0" marL="457200" rtl="0" algn="l">
              <a:spcBef>
                <a:spcPts val="0"/>
              </a:spcBef>
              <a:spcAft>
                <a:spcPts val="0"/>
              </a:spcAft>
              <a:buSzPts val="1100"/>
              <a:buAutoNum type="arabicParenBoth"/>
            </a:pPr>
            <a:r>
              <a:rPr lang="en"/>
              <a:t>IMPORTANT FACT OF SLIDE: Adventure games can grow in popularity if they become less of a commitment to players.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9cf99a0ca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9cf99a0ca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Both"/>
            </a:pPr>
            <a:r>
              <a:rPr lang="en"/>
              <a:t>Doki Doki Literature Club: did NOT seem like anything other than a typically dating sim/visual novel game; several days after release, the gaming community explored with reviews and recommendation for the game, stating that it is not as innocent/cute as it seems. Players who finished the game recommended that new players play at least until 3 hours in, therefore implying that something happens within 3 hours. This bit of </a:t>
            </a:r>
            <a:r>
              <a:rPr lang="en"/>
              <a:t>information</a:t>
            </a:r>
            <a:r>
              <a:rPr lang="en"/>
              <a:t> along with other media platforms that were discussing the game ultimately to some spoilers which ruins the game for new players; therefore discouraging them from playing.</a:t>
            </a:r>
            <a:endParaRPr/>
          </a:p>
          <a:p>
            <a:pPr indent="-298450" lvl="0" marL="457200" rtl="0" algn="l">
              <a:spcBef>
                <a:spcPts val="0"/>
              </a:spcBef>
              <a:spcAft>
                <a:spcPts val="0"/>
              </a:spcAft>
              <a:buSzPts val="1100"/>
              <a:buAutoNum type="arabicParenBoth"/>
            </a:pPr>
            <a:r>
              <a:rPr lang="en"/>
              <a:t>Pokemon is purely story driven since some sections of the game cannot be accessed until the player meets certain condition within the storyline itself (for example, one area may be </a:t>
            </a:r>
            <a:r>
              <a:rPr lang="en"/>
              <a:t>deemed</a:t>
            </a:r>
            <a:r>
              <a:rPr lang="en"/>
              <a:t> not </a:t>
            </a:r>
            <a:r>
              <a:rPr lang="en"/>
              <a:t>available</a:t>
            </a:r>
            <a:r>
              <a:rPr lang="en"/>
              <a:t> </a:t>
            </a:r>
            <a:r>
              <a:rPr lang="en"/>
              <a:t>solely</a:t>
            </a:r>
            <a:r>
              <a:rPr lang="en"/>
              <a:t> because the player has yet to meet a specific NPC related to that area). This coupled with the slightly restrictive leveling system the game </a:t>
            </a:r>
            <a:r>
              <a:rPr lang="en"/>
              <a:t>implements</a:t>
            </a:r>
            <a:r>
              <a:rPr lang="en"/>
              <a:t> cause the game to require a moderate amount of time to play. It is not a game that one can put down and pick up sometime later because the player would have most likely bits of the story that were key to progression (i.e. needing to find an item but not remembering the item name or the hints given to find it). Thus, it discourages players, especially older players with busy schedules, to continue playing the game.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642550b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642550b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8279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Archie-ology</a:t>
            </a:r>
            <a:endParaRPr/>
          </a:p>
        </p:txBody>
      </p:sp>
      <p:sp>
        <p:nvSpPr>
          <p:cNvPr id="67" name="Google Shape;67;p13"/>
          <p:cNvSpPr txBox="1"/>
          <p:nvPr>
            <p:ph idx="1" type="subTitle"/>
          </p:nvPr>
        </p:nvSpPr>
        <p:spPr>
          <a:xfrm>
            <a:off x="1767350" y="2983000"/>
            <a:ext cx="5610300" cy="36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Jungho Kook, </a:t>
            </a:r>
            <a:r>
              <a:rPr lang="en" sz="1300"/>
              <a:t>Jeffrey</a:t>
            </a:r>
            <a:r>
              <a:rPr lang="en" sz="1300"/>
              <a:t> Qiu, </a:t>
            </a:r>
            <a:r>
              <a:rPr lang="en" sz="1300"/>
              <a:t>Juliet</a:t>
            </a:r>
            <a:r>
              <a:rPr lang="en" sz="1300"/>
              <a:t> Ramdass, Sabrina Supapkooha</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 Analysis</a:t>
            </a:r>
            <a:endParaRPr/>
          </a:p>
        </p:txBody>
      </p:sp>
      <p:sp>
        <p:nvSpPr>
          <p:cNvPr id="130" name="Google Shape;130;p22"/>
          <p:cNvSpPr txBox="1"/>
          <p:nvPr>
            <p:ph idx="1" type="body"/>
          </p:nvPr>
        </p:nvSpPr>
        <p:spPr>
          <a:xfrm>
            <a:off x="311700" y="1284400"/>
            <a:ext cx="7977600" cy="330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Many “casual” gamers do not have the time to invest in a story.</a:t>
            </a:r>
            <a:endParaRPr/>
          </a:p>
          <a:p>
            <a:pPr indent="-342900" lvl="0" marL="457200" rtl="0" algn="l">
              <a:lnSpc>
                <a:spcPct val="150000"/>
              </a:lnSpc>
              <a:spcBef>
                <a:spcPts val="0"/>
              </a:spcBef>
              <a:spcAft>
                <a:spcPts val="0"/>
              </a:spcAft>
              <a:buSzPts val="1800"/>
              <a:buChar char="●"/>
            </a:pPr>
            <a:r>
              <a:rPr lang="en"/>
              <a:t>Many people play as a way to escape reality and to have some fun.</a:t>
            </a:r>
            <a:endParaRPr/>
          </a:p>
          <a:p>
            <a:pPr indent="-342900" lvl="0" marL="457200" rtl="0" algn="l">
              <a:lnSpc>
                <a:spcPct val="150000"/>
              </a:lnSpc>
              <a:spcBef>
                <a:spcPts val="0"/>
              </a:spcBef>
              <a:spcAft>
                <a:spcPts val="0"/>
              </a:spcAft>
              <a:buSzPts val="1800"/>
              <a:buChar char="●"/>
            </a:pPr>
            <a:r>
              <a:rPr lang="en"/>
              <a:t>Our game can help change perceptions about “cute” games and the accessibility of adventure games in the market.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Archie-ology</a:t>
            </a:r>
            <a:endParaRPr/>
          </a:p>
        </p:txBody>
      </p:sp>
      <p:sp>
        <p:nvSpPr>
          <p:cNvPr id="136" name="Google Shape;136;p23"/>
          <p:cNvSpPr txBox="1"/>
          <p:nvPr>
            <p:ph idx="1" type="body"/>
          </p:nvPr>
        </p:nvSpPr>
        <p:spPr>
          <a:xfrm>
            <a:off x="311700" y="1266325"/>
            <a:ext cx="50652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Adventure </a:t>
            </a:r>
            <a:r>
              <a:rPr lang="en"/>
              <a:t>Platformer</a:t>
            </a:r>
            <a:r>
              <a:rPr lang="en"/>
              <a:t> game where you play as a cat named Archie</a:t>
            </a:r>
            <a:endParaRPr/>
          </a:p>
          <a:p>
            <a:pPr indent="-342900" lvl="0" marL="457200" rtl="0" algn="l">
              <a:spcBef>
                <a:spcPts val="0"/>
              </a:spcBef>
              <a:spcAft>
                <a:spcPts val="0"/>
              </a:spcAft>
              <a:buSzPts val="1800"/>
              <a:buChar char="●"/>
            </a:pPr>
            <a:r>
              <a:rPr lang="en"/>
              <a:t>Atmosphere</a:t>
            </a:r>
            <a:r>
              <a:rPr lang="en"/>
              <a:t> and mechanics</a:t>
            </a:r>
            <a:endParaRPr/>
          </a:p>
          <a:p>
            <a:pPr indent="-317500" lvl="1" marL="914400" rtl="0" algn="l">
              <a:spcBef>
                <a:spcPts val="0"/>
              </a:spcBef>
              <a:spcAft>
                <a:spcPts val="0"/>
              </a:spcAft>
              <a:buSzPts val="1400"/>
              <a:buChar char="○"/>
            </a:pPr>
            <a:r>
              <a:rPr lang="en"/>
              <a:t>You can explore a colorful world full of collectables and unique characters</a:t>
            </a:r>
            <a:endParaRPr/>
          </a:p>
          <a:p>
            <a:pPr indent="-317500" lvl="1" marL="914400" rtl="0" algn="l">
              <a:spcBef>
                <a:spcPts val="0"/>
              </a:spcBef>
              <a:spcAft>
                <a:spcPts val="0"/>
              </a:spcAft>
              <a:buSzPts val="1400"/>
              <a:buChar char="○"/>
            </a:pPr>
            <a:r>
              <a:rPr lang="en"/>
              <a:t>Lots up </a:t>
            </a:r>
            <a:r>
              <a:rPr lang="en"/>
              <a:t>obstacles</a:t>
            </a:r>
            <a:r>
              <a:rPr lang="en"/>
              <a:t> to bypass and treasures to find</a:t>
            </a:r>
            <a:endParaRPr/>
          </a:p>
          <a:p>
            <a:pPr indent="-342900" lvl="0" marL="457200" rtl="0" algn="l">
              <a:spcBef>
                <a:spcPts val="0"/>
              </a:spcBef>
              <a:spcAft>
                <a:spcPts val="0"/>
              </a:spcAft>
              <a:buSzPts val="1800"/>
              <a:buChar char="●"/>
            </a:pPr>
            <a:r>
              <a:rPr lang="en"/>
              <a:t>Some collectables unlock more movement mechanics</a:t>
            </a:r>
            <a:endParaRPr/>
          </a:p>
          <a:p>
            <a:pPr indent="-317500" lvl="1" marL="914400" rtl="0" algn="l">
              <a:spcBef>
                <a:spcPts val="0"/>
              </a:spcBef>
              <a:spcAft>
                <a:spcPts val="0"/>
              </a:spcAft>
              <a:buSzPts val="1400"/>
              <a:buChar char="○"/>
            </a:pPr>
            <a:r>
              <a:rPr lang="en"/>
              <a:t>Unlocking mechanics in different orders change how the game can be played</a:t>
            </a:r>
            <a:endParaRPr/>
          </a:p>
          <a:p>
            <a:pPr indent="0" lvl="0" marL="457200" rtl="0" algn="l">
              <a:spcBef>
                <a:spcPts val="1600"/>
              </a:spcBef>
              <a:spcAft>
                <a:spcPts val="1600"/>
              </a:spcAft>
              <a:buNone/>
            </a:pPr>
            <a:r>
              <a:t/>
            </a:r>
            <a:endParaRPr/>
          </a:p>
        </p:txBody>
      </p:sp>
      <p:pic>
        <p:nvPicPr>
          <p:cNvPr id="137" name="Google Shape;137;p23"/>
          <p:cNvPicPr preferRelativeResize="0"/>
          <p:nvPr/>
        </p:nvPicPr>
        <p:blipFill>
          <a:blip r:embed="rId3">
            <a:alphaModFix/>
          </a:blip>
          <a:stretch>
            <a:fillRect/>
          </a:stretch>
        </p:blipFill>
        <p:spPr>
          <a:xfrm>
            <a:off x="5651971" y="1266325"/>
            <a:ext cx="3393353" cy="2700275"/>
          </a:xfrm>
          <a:prstGeom prst="rect">
            <a:avLst/>
          </a:prstGeom>
          <a:noFill/>
          <a:ln>
            <a:noFill/>
          </a:ln>
        </p:spPr>
      </p:pic>
      <p:sp>
        <p:nvSpPr>
          <p:cNvPr id="138" name="Google Shape;138;p23"/>
          <p:cNvSpPr txBox="1"/>
          <p:nvPr/>
        </p:nvSpPr>
        <p:spPr>
          <a:xfrm>
            <a:off x="5867838" y="3966600"/>
            <a:ext cx="29616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Art by one artist in contact with our team</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65500" y="13444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Context Diagram</a:t>
            </a:r>
            <a:endParaRPr/>
          </a:p>
        </p:txBody>
      </p:sp>
      <p:pic>
        <p:nvPicPr>
          <p:cNvPr id="144" name="Google Shape;144;p24"/>
          <p:cNvPicPr preferRelativeResize="0"/>
          <p:nvPr/>
        </p:nvPicPr>
        <p:blipFill>
          <a:blip r:embed="rId3">
            <a:alphaModFix/>
          </a:blip>
          <a:stretch>
            <a:fillRect/>
          </a:stretch>
        </p:blipFill>
        <p:spPr>
          <a:xfrm>
            <a:off x="4627503" y="1256050"/>
            <a:ext cx="4461000" cy="277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75225" y="2180563"/>
            <a:ext cx="4045200" cy="7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Cases</a:t>
            </a:r>
            <a:endParaRPr/>
          </a:p>
        </p:txBody>
      </p:sp>
      <p:pic>
        <p:nvPicPr>
          <p:cNvPr id="150" name="Google Shape;150;p25"/>
          <p:cNvPicPr preferRelativeResize="0"/>
          <p:nvPr/>
        </p:nvPicPr>
        <p:blipFill>
          <a:blip r:embed="rId3">
            <a:alphaModFix/>
          </a:blip>
          <a:stretch>
            <a:fillRect/>
          </a:stretch>
        </p:blipFill>
        <p:spPr>
          <a:xfrm>
            <a:off x="4888700" y="335900"/>
            <a:ext cx="3998175" cy="4570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65500" y="1733850"/>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 Relationship Diagram</a:t>
            </a:r>
            <a:endParaRPr/>
          </a:p>
        </p:txBody>
      </p:sp>
      <p:pic>
        <p:nvPicPr>
          <p:cNvPr id="156" name="Google Shape;156;p26"/>
          <p:cNvPicPr preferRelativeResize="0"/>
          <p:nvPr/>
        </p:nvPicPr>
        <p:blipFill>
          <a:blip r:embed="rId3">
            <a:alphaModFix/>
          </a:blip>
          <a:stretch>
            <a:fillRect/>
          </a:stretch>
        </p:blipFill>
        <p:spPr>
          <a:xfrm>
            <a:off x="4736725" y="735425"/>
            <a:ext cx="4258699" cy="350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Aspects</a:t>
            </a:r>
            <a:endParaRPr/>
          </a:p>
        </p:txBody>
      </p:sp>
      <p:sp>
        <p:nvSpPr>
          <p:cNvPr id="162" name="Google Shape;162;p27"/>
          <p:cNvSpPr txBox="1"/>
          <p:nvPr>
            <p:ph idx="1" type="body"/>
          </p:nvPr>
        </p:nvSpPr>
        <p:spPr>
          <a:xfrm>
            <a:off x="311700" y="1266325"/>
            <a:ext cx="46569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Peaceful escapism for older gamers</a:t>
            </a:r>
            <a:endParaRPr/>
          </a:p>
          <a:p>
            <a:pPr indent="-317500" lvl="1" marL="914400" rtl="0" algn="l">
              <a:spcBef>
                <a:spcPts val="0"/>
              </a:spcBef>
              <a:spcAft>
                <a:spcPts val="0"/>
              </a:spcAft>
              <a:buSzPts val="1400"/>
              <a:buChar char="○"/>
            </a:pPr>
            <a:r>
              <a:rPr lang="en"/>
              <a:t>Provides challenging gameplay</a:t>
            </a:r>
            <a:endParaRPr/>
          </a:p>
          <a:p>
            <a:pPr indent="-317500" lvl="1" marL="914400" rtl="0" algn="l">
              <a:spcBef>
                <a:spcPts val="0"/>
              </a:spcBef>
              <a:spcAft>
                <a:spcPts val="0"/>
              </a:spcAft>
              <a:buSzPts val="1400"/>
              <a:buChar char="○"/>
            </a:pPr>
            <a:r>
              <a:rPr lang="en"/>
              <a:t>Engaging and light-hearted story </a:t>
            </a:r>
            <a:endParaRPr/>
          </a:p>
          <a:p>
            <a:pPr indent="-342900" lvl="0" marL="457200" rtl="0" algn="l">
              <a:spcBef>
                <a:spcPts val="0"/>
              </a:spcBef>
              <a:spcAft>
                <a:spcPts val="0"/>
              </a:spcAft>
              <a:buSzPts val="1800"/>
              <a:buChar char="●"/>
            </a:pPr>
            <a:r>
              <a:rPr lang="en"/>
              <a:t>Emphasis on gameplay via quests (achievement system)</a:t>
            </a:r>
            <a:endParaRPr/>
          </a:p>
          <a:p>
            <a:pPr indent="-317500" lvl="1" marL="914400" rtl="0" algn="l">
              <a:spcBef>
                <a:spcPts val="0"/>
              </a:spcBef>
              <a:spcAft>
                <a:spcPts val="0"/>
              </a:spcAft>
              <a:buSzPts val="1400"/>
              <a:buChar char="○"/>
            </a:pPr>
            <a:r>
              <a:rPr lang="en"/>
              <a:t>Narrative is a </a:t>
            </a:r>
            <a:r>
              <a:rPr lang="en"/>
              <a:t>secondary</a:t>
            </a:r>
            <a:r>
              <a:rPr lang="en"/>
              <a:t> mechanic that enhances gameplay</a:t>
            </a:r>
            <a:endParaRPr/>
          </a:p>
          <a:p>
            <a:pPr indent="-342900" lvl="0" marL="457200" rtl="0" algn="l">
              <a:spcBef>
                <a:spcPts val="0"/>
              </a:spcBef>
              <a:spcAft>
                <a:spcPts val="0"/>
              </a:spcAft>
              <a:buSzPts val="1800"/>
              <a:buChar char="●"/>
            </a:pPr>
            <a:r>
              <a:rPr lang="en"/>
              <a:t>Evoke an immersive and charming atmosphere with audio and </a:t>
            </a:r>
            <a:r>
              <a:rPr lang="en"/>
              <a:t>visual</a:t>
            </a:r>
            <a:endParaRPr/>
          </a:p>
          <a:p>
            <a:pPr indent="-317500" lvl="1" marL="914400" rtl="0" algn="l">
              <a:spcBef>
                <a:spcPts val="0"/>
              </a:spcBef>
              <a:spcAft>
                <a:spcPts val="0"/>
              </a:spcAft>
              <a:buSzPts val="1400"/>
              <a:buChar char="○"/>
            </a:pPr>
            <a:r>
              <a:rPr lang="en"/>
              <a:t>Blend of 2D art and animation</a:t>
            </a:r>
            <a:endParaRPr/>
          </a:p>
          <a:p>
            <a:pPr indent="-317500" lvl="1" marL="914400" rtl="0" algn="l">
              <a:spcBef>
                <a:spcPts val="0"/>
              </a:spcBef>
              <a:spcAft>
                <a:spcPts val="0"/>
              </a:spcAft>
              <a:buSzPts val="1400"/>
              <a:buChar char="○"/>
            </a:pPr>
            <a:r>
              <a:rPr lang="en"/>
              <a:t>Quaint </a:t>
            </a:r>
            <a:r>
              <a:rPr lang="en"/>
              <a:t>dialogue</a:t>
            </a:r>
            <a:r>
              <a:rPr lang="en"/>
              <a:t> and storytelling</a:t>
            </a:r>
            <a:endParaRPr/>
          </a:p>
        </p:txBody>
      </p:sp>
      <p:pic>
        <p:nvPicPr>
          <p:cNvPr id="163" name="Google Shape;163;p27"/>
          <p:cNvPicPr preferRelativeResize="0"/>
          <p:nvPr/>
        </p:nvPicPr>
        <p:blipFill>
          <a:blip r:embed="rId3">
            <a:alphaModFix/>
          </a:blip>
          <a:stretch>
            <a:fillRect/>
          </a:stretch>
        </p:blipFill>
        <p:spPr>
          <a:xfrm>
            <a:off x="5334900" y="1152425"/>
            <a:ext cx="3084575" cy="1441700"/>
          </a:xfrm>
          <a:prstGeom prst="rect">
            <a:avLst/>
          </a:prstGeom>
          <a:noFill/>
          <a:ln>
            <a:noFill/>
          </a:ln>
        </p:spPr>
      </p:pic>
      <p:pic>
        <p:nvPicPr>
          <p:cNvPr id="164" name="Google Shape;164;p27"/>
          <p:cNvPicPr preferRelativeResize="0"/>
          <p:nvPr/>
        </p:nvPicPr>
        <p:blipFill>
          <a:blip r:embed="rId4">
            <a:alphaModFix/>
          </a:blip>
          <a:stretch>
            <a:fillRect/>
          </a:stretch>
        </p:blipFill>
        <p:spPr>
          <a:xfrm>
            <a:off x="5072213" y="3052525"/>
            <a:ext cx="3609950" cy="160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70" name="Google Shape;170;p28"/>
          <p:cNvSpPr txBox="1"/>
          <p:nvPr>
            <p:ph idx="1" type="body"/>
          </p:nvPr>
        </p:nvSpPr>
        <p:spPr>
          <a:xfrm>
            <a:off x="311700" y="1266325"/>
            <a:ext cx="4929000" cy="31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Expand to different consoles</a:t>
            </a:r>
            <a:endParaRPr/>
          </a:p>
          <a:p>
            <a:pPr indent="-317500" lvl="1" marL="914400" rtl="0" algn="l">
              <a:spcBef>
                <a:spcPts val="0"/>
              </a:spcBef>
              <a:spcAft>
                <a:spcPts val="0"/>
              </a:spcAft>
              <a:buSzPts val="1400"/>
              <a:buChar char="○"/>
            </a:pPr>
            <a:r>
              <a:rPr lang="en"/>
              <a:t>Nintendo Switch, PS4, Xbox One</a:t>
            </a:r>
            <a:endParaRPr/>
          </a:p>
          <a:p>
            <a:pPr indent="-342900" lvl="0" marL="457200" rtl="0" algn="l">
              <a:spcBef>
                <a:spcPts val="0"/>
              </a:spcBef>
              <a:spcAft>
                <a:spcPts val="0"/>
              </a:spcAft>
              <a:buSzPts val="1800"/>
              <a:buChar char="●"/>
            </a:pPr>
            <a:r>
              <a:rPr lang="en"/>
              <a:t>Make the world bigger</a:t>
            </a:r>
            <a:endParaRPr/>
          </a:p>
          <a:p>
            <a:pPr indent="-317500" lvl="1" marL="914400" rtl="0" algn="l">
              <a:spcBef>
                <a:spcPts val="0"/>
              </a:spcBef>
              <a:spcAft>
                <a:spcPts val="0"/>
              </a:spcAft>
              <a:buSzPts val="1400"/>
              <a:buChar char="○"/>
            </a:pPr>
            <a:r>
              <a:rPr lang="en"/>
              <a:t>More worlds, artifacts, abilities</a:t>
            </a:r>
            <a:endParaRPr/>
          </a:p>
          <a:p>
            <a:pPr indent="-342900" lvl="0" marL="457200" rtl="0" algn="l">
              <a:spcBef>
                <a:spcPts val="0"/>
              </a:spcBef>
              <a:spcAft>
                <a:spcPts val="0"/>
              </a:spcAft>
              <a:buSzPts val="1800"/>
              <a:buChar char="●"/>
            </a:pPr>
            <a:r>
              <a:rPr lang="en"/>
              <a:t>Possible new </a:t>
            </a:r>
            <a:r>
              <a:rPr lang="en"/>
              <a:t>characters</a:t>
            </a:r>
            <a:endParaRPr/>
          </a:p>
          <a:p>
            <a:pPr indent="-317500" lvl="1" marL="914400" rtl="0" algn="l">
              <a:spcBef>
                <a:spcPts val="0"/>
              </a:spcBef>
              <a:spcAft>
                <a:spcPts val="0"/>
              </a:spcAft>
              <a:buSzPts val="1400"/>
              <a:buChar char="○"/>
            </a:pPr>
            <a:r>
              <a:rPr lang="en"/>
              <a:t>Additional playable characters (i.e. dog)</a:t>
            </a:r>
            <a:endParaRPr/>
          </a:p>
          <a:p>
            <a:pPr indent="-317500" lvl="1" marL="914400" rtl="0" algn="l">
              <a:spcBef>
                <a:spcPts val="0"/>
              </a:spcBef>
              <a:spcAft>
                <a:spcPts val="0"/>
              </a:spcAft>
              <a:buSzPts val="1400"/>
              <a:buChar char="○"/>
            </a:pPr>
            <a:r>
              <a:rPr lang="en"/>
              <a:t>Additional NPCs with quests</a:t>
            </a:r>
            <a:endParaRPr/>
          </a:p>
          <a:p>
            <a:pPr indent="-342900" lvl="0" marL="457200" rtl="0" algn="l">
              <a:spcBef>
                <a:spcPts val="0"/>
              </a:spcBef>
              <a:spcAft>
                <a:spcPts val="0"/>
              </a:spcAft>
              <a:buSzPts val="1800"/>
              <a:buChar char="●"/>
            </a:pPr>
            <a:r>
              <a:rPr lang="en"/>
              <a:t>Implementation of different game modes</a:t>
            </a:r>
            <a:endParaRPr/>
          </a:p>
          <a:p>
            <a:pPr indent="-317500" lvl="1" marL="914400" rtl="0" algn="l">
              <a:spcBef>
                <a:spcPts val="0"/>
              </a:spcBef>
              <a:spcAft>
                <a:spcPts val="0"/>
              </a:spcAft>
              <a:buSzPts val="1400"/>
              <a:buChar char="○"/>
            </a:pPr>
            <a:r>
              <a:rPr lang="en"/>
              <a:t>“Hard” mode - adds enemies</a:t>
            </a:r>
            <a:endParaRPr/>
          </a:p>
          <a:p>
            <a:pPr indent="-317500" lvl="1" marL="914400" rtl="0" algn="l">
              <a:spcBef>
                <a:spcPts val="0"/>
              </a:spcBef>
              <a:spcAft>
                <a:spcPts val="0"/>
              </a:spcAft>
              <a:buSzPts val="1400"/>
              <a:buChar char="○"/>
            </a:pPr>
            <a:r>
              <a:rPr lang="en"/>
              <a:t>“Speed” mode - speedrun</a:t>
            </a:r>
            <a:endParaRPr/>
          </a:p>
          <a:p>
            <a:pPr indent="-317500" lvl="1" marL="914400" rtl="0" algn="l">
              <a:spcBef>
                <a:spcPts val="0"/>
              </a:spcBef>
              <a:spcAft>
                <a:spcPts val="0"/>
              </a:spcAft>
              <a:buSzPts val="1400"/>
              <a:buChar char="○"/>
            </a:pPr>
            <a:r>
              <a:rPr lang="en"/>
              <a:t>“Blind” mode - smaller field of vision</a:t>
            </a:r>
            <a:endParaRPr/>
          </a:p>
        </p:txBody>
      </p:sp>
      <p:pic>
        <p:nvPicPr>
          <p:cNvPr id="171" name="Google Shape;171;p28"/>
          <p:cNvPicPr preferRelativeResize="0"/>
          <p:nvPr/>
        </p:nvPicPr>
        <p:blipFill>
          <a:blip r:embed="rId3">
            <a:alphaModFix/>
          </a:blip>
          <a:stretch>
            <a:fillRect/>
          </a:stretch>
        </p:blipFill>
        <p:spPr>
          <a:xfrm>
            <a:off x="5088325" y="670774"/>
            <a:ext cx="3591600" cy="2020302"/>
          </a:xfrm>
          <a:prstGeom prst="rect">
            <a:avLst/>
          </a:prstGeom>
          <a:noFill/>
          <a:ln>
            <a:noFill/>
          </a:ln>
        </p:spPr>
      </p:pic>
      <p:pic>
        <p:nvPicPr>
          <p:cNvPr id="172" name="Google Shape;172;p28"/>
          <p:cNvPicPr preferRelativeResize="0"/>
          <p:nvPr/>
        </p:nvPicPr>
        <p:blipFill>
          <a:blip r:embed="rId4">
            <a:alphaModFix/>
          </a:blip>
          <a:stretch>
            <a:fillRect/>
          </a:stretch>
        </p:blipFill>
        <p:spPr>
          <a:xfrm>
            <a:off x="5088300" y="2833750"/>
            <a:ext cx="3591600" cy="2020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pic>
        <p:nvPicPr>
          <p:cNvPr id="178" name="Google Shape;178;p29"/>
          <p:cNvPicPr preferRelativeResize="0"/>
          <p:nvPr/>
        </p:nvPicPr>
        <p:blipFill>
          <a:blip r:embed="rId3">
            <a:alphaModFix/>
          </a:blip>
          <a:stretch>
            <a:fillRect/>
          </a:stretch>
        </p:blipFill>
        <p:spPr>
          <a:xfrm>
            <a:off x="1295313" y="1152425"/>
            <a:ext cx="6553378" cy="36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a:t>
            </a:r>
            <a:endParaRPr/>
          </a:p>
        </p:txBody>
      </p:sp>
      <p:graphicFrame>
        <p:nvGraphicFramePr>
          <p:cNvPr id="184" name="Google Shape;184;p30"/>
          <p:cNvGraphicFramePr/>
          <p:nvPr/>
        </p:nvGraphicFramePr>
        <p:xfrm>
          <a:off x="311700" y="1560700"/>
          <a:ext cx="3000000" cy="3000000"/>
        </p:xfrm>
        <a:graphic>
          <a:graphicData uri="http://schemas.openxmlformats.org/drawingml/2006/table">
            <a:tbl>
              <a:tblPr>
                <a:noFill/>
                <a:tableStyleId>{20C1639F-6952-4056-AD2B-932BE7389CBD}</a:tableStyleId>
              </a:tblPr>
              <a:tblGrid>
                <a:gridCol w="2474875"/>
                <a:gridCol w="3173075"/>
                <a:gridCol w="2823975"/>
              </a:tblGrid>
              <a:tr h="385750">
                <a:tc>
                  <a:txBody>
                    <a:bodyPr>
                      <a:noAutofit/>
                    </a:bodyPr>
                    <a:lstStyle/>
                    <a:p>
                      <a:pPr indent="0" lvl="0" marL="0" rtl="0" algn="l">
                        <a:spcBef>
                          <a:spcPts val="0"/>
                        </a:spcBef>
                        <a:spcAft>
                          <a:spcPts val="0"/>
                        </a:spcAft>
                        <a:buNone/>
                      </a:pPr>
                      <a:r>
                        <a:rPr lang="en"/>
                        <a:t>What did we do right</a:t>
                      </a:r>
                      <a:endParaRPr/>
                    </a:p>
                  </a:txBody>
                  <a:tcPr marT="91425" marB="91425" marR="91425" marL="91425"/>
                </a:tc>
                <a:tc>
                  <a:txBody>
                    <a:bodyPr>
                      <a:noAutofit/>
                    </a:bodyPr>
                    <a:lstStyle/>
                    <a:p>
                      <a:pPr indent="0" lvl="0" marL="0" rtl="0" algn="l">
                        <a:spcBef>
                          <a:spcPts val="0"/>
                        </a:spcBef>
                        <a:spcAft>
                          <a:spcPts val="0"/>
                        </a:spcAft>
                        <a:buNone/>
                      </a:pPr>
                      <a:r>
                        <a:rPr lang="en"/>
                        <a:t>What we did wrong</a:t>
                      </a:r>
                      <a:endParaRPr/>
                    </a:p>
                  </a:txBody>
                  <a:tcPr marT="91425" marB="91425" marR="91425" marL="91425"/>
                </a:tc>
                <a:tc>
                  <a:txBody>
                    <a:bodyPr>
                      <a:noAutofit/>
                    </a:bodyPr>
                    <a:lstStyle/>
                    <a:p>
                      <a:pPr indent="0" lvl="0" marL="0" rtl="0" algn="l">
                        <a:spcBef>
                          <a:spcPts val="0"/>
                        </a:spcBef>
                        <a:spcAft>
                          <a:spcPts val="0"/>
                        </a:spcAft>
                        <a:buNone/>
                      </a:pPr>
                      <a:r>
                        <a:rPr lang="en"/>
                        <a:t>What we would change</a:t>
                      </a:r>
                      <a:endParaRPr/>
                    </a:p>
                  </a:txBody>
                  <a:tcPr marT="91425" marB="91425" marR="91425" marL="91425"/>
                </a:tc>
              </a:tr>
              <a:tr h="797725">
                <a:tc>
                  <a:txBody>
                    <a:bodyPr>
                      <a:noAutofit/>
                    </a:bodyPr>
                    <a:lstStyle/>
                    <a:p>
                      <a:pPr indent="-317500" lvl="0" marL="457200" rtl="0" algn="l">
                        <a:spcBef>
                          <a:spcPts val="0"/>
                        </a:spcBef>
                        <a:spcAft>
                          <a:spcPts val="0"/>
                        </a:spcAft>
                        <a:buSzPts val="1400"/>
                        <a:buChar char="●"/>
                      </a:pPr>
                      <a:r>
                        <a:rPr lang="en"/>
                        <a:t>Team communication</a:t>
                      </a:r>
                      <a:endParaRPr/>
                    </a:p>
                    <a:p>
                      <a:pPr indent="-317500" lvl="0" marL="457200" rtl="0" algn="l">
                        <a:spcBef>
                          <a:spcPts val="0"/>
                        </a:spcBef>
                        <a:spcAft>
                          <a:spcPts val="0"/>
                        </a:spcAft>
                        <a:buSzPts val="1400"/>
                        <a:buChar char="●"/>
                      </a:pPr>
                      <a:r>
                        <a:rPr lang="en"/>
                        <a:t>Clear general focus</a:t>
                      </a:r>
                      <a:endParaRPr/>
                    </a:p>
                    <a:p>
                      <a:pPr indent="-317500" lvl="0" marL="457200" rtl="0" algn="l">
                        <a:spcBef>
                          <a:spcPts val="0"/>
                        </a:spcBef>
                        <a:spcAft>
                          <a:spcPts val="0"/>
                        </a:spcAft>
                        <a:buSzPts val="1400"/>
                        <a:buChar char="●"/>
                      </a:pPr>
                      <a:r>
                        <a:rPr lang="en"/>
                        <a:t>Productive and </a:t>
                      </a:r>
                      <a:r>
                        <a:rPr lang="en"/>
                        <a:t>open discussions</a:t>
                      </a:r>
                      <a:endParaRPr/>
                    </a:p>
                    <a:p>
                      <a:pPr indent="-317500" lvl="0" marL="457200" rtl="0" algn="l">
                        <a:spcBef>
                          <a:spcPts val="0"/>
                        </a:spcBef>
                        <a:spcAft>
                          <a:spcPts val="0"/>
                        </a:spcAft>
                        <a:buSzPts val="1400"/>
                        <a:buChar char="●"/>
                      </a:pPr>
                      <a:r>
                        <a:rPr lang="en"/>
                        <a:t>Democratic decision-making </a:t>
                      </a:r>
                      <a:endParaRPr/>
                    </a:p>
                  </a:txBody>
                  <a:tcPr marT="91425" marB="91425" marR="91425" marL="91425"/>
                </a:tc>
                <a:tc>
                  <a:txBody>
                    <a:bodyPr>
                      <a:noAutofit/>
                    </a:bodyPr>
                    <a:lstStyle/>
                    <a:p>
                      <a:pPr indent="-317500" lvl="0" marL="457200" rtl="0" algn="l">
                        <a:spcBef>
                          <a:spcPts val="0"/>
                        </a:spcBef>
                        <a:spcAft>
                          <a:spcPts val="0"/>
                        </a:spcAft>
                        <a:buSzPts val="1400"/>
                        <a:buChar char="●"/>
                      </a:pPr>
                      <a:r>
                        <a:rPr lang="en"/>
                        <a:t>Not enough defect checking</a:t>
                      </a:r>
                      <a:endParaRPr/>
                    </a:p>
                    <a:p>
                      <a:pPr indent="-317500" lvl="0" marL="457200" rtl="0" algn="l">
                        <a:spcBef>
                          <a:spcPts val="0"/>
                        </a:spcBef>
                        <a:spcAft>
                          <a:spcPts val="0"/>
                        </a:spcAft>
                        <a:buSzPts val="1400"/>
                        <a:buChar char="●"/>
                      </a:pPr>
                      <a:r>
                        <a:rPr lang="en"/>
                        <a:t>Doing things last minute</a:t>
                      </a:r>
                      <a:endParaRPr/>
                    </a:p>
                    <a:p>
                      <a:pPr indent="-317500" lvl="0" marL="457200" rtl="0" algn="l">
                        <a:spcBef>
                          <a:spcPts val="0"/>
                        </a:spcBef>
                        <a:spcAft>
                          <a:spcPts val="0"/>
                        </a:spcAft>
                        <a:buSzPts val="1400"/>
                        <a:buChar char="●"/>
                      </a:pPr>
                      <a:r>
                        <a:rPr lang="en"/>
                        <a:t>Too many ideas, too little specifications (of prior ideas)</a:t>
                      </a:r>
                      <a:endParaRPr/>
                    </a:p>
                  </a:txBody>
                  <a:tcPr marT="91425" marB="91425" marR="91425" marL="91425"/>
                </a:tc>
                <a:tc>
                  <a:txBody>
                    <a:bodyPr>
                      <a:noAutofit/>
                    </a:bodyPr>
                    <a:lstStyle/>
                    <a:p>
                      <a:pPr indent="-317500" lvl="0" marL="457200" rtl="0" algn="l">
                        <a:spcBef>
                          <a:spcPts val="0"/>
                        </a:spcBef>
                        <a:spcAft>
                          <a:spcPts val="0"/>
                        </a:spcAft>
                        <a:buSzPts val="1400"/>
                        <a:buChar char="●"/>
                      </a:pPr>
                      <a:r>
                        <a:rPr lang="en"/>
                        <a:t>Plan to start things early </a:t>
                      </a:r>
                      <a:endParaRPr/>
                    </a:p>
                    <a:p>
                      <a:pPr indent="-317500" lvl="0" marL="457200" rtl="0" algn="l">
                        <a:spcBef>
                          <a:spcPts val="0"/>
                        </a:spcBef>
                        <a:spcAft>
                          <a:spcPts val="0"/>
                        </a:spcAft>
                        <a:buSzPts val="1400"/>
                        <a:buChar char="●"/>
                      </a:pPr>
                      <a:r>
                        <a:rPr lang="en"/>
                        <a:t>Check defects before submission</a:t>
                      </a:r>
                      <a:endParaRPr/>
                    </a:p>
                    <a:p>
                      <a:pPr indent="-317500" lvl="0" marL="457200" rtl="0" algn="l">
                        <a:spcBef>
                          <a:spcPts val="0"/>
                        </a:spcBef>
                        <a:spcAft>
                          <a:spcPts val="0"/>
                        </a:spcAft>
                        <a:buSzPts val="1400"/>
                        <a:buChar char="●"/>
                      </a:pPr>
                      <a:r>
                        <a:rPr lang="en"/>
                        <a:t>Make deadlines</a:t>
                      </a:r>
                      <a:endParaRPr/>
                    </a:p>
                    <a:p>
                      <a:pPr indent="-317500" lvl="0" marL="457200" rtl="0" algn="l">
                        <a:spcBef>
                          <a:spcPts val="0"/>
                        </a:spcBef>
                        <a:spcAft>
                          <a:spcPts val="0"/>
                        </a:spcAft>
                        <a:buSzPts val="1400"/>
                        <a:buChar char="●"/>
                      </a:pPr>
                      <a:r>
                        <a:rPr lang="en"/>
                        <a:t>Improve </a:t>
                      </a:r>
                      <a:r>
                        <a:rPr lang="en"/>
                        <a:t>inspection</a:t>
                      </a:r>
                      <a:r>
                        <a:rPr lang="en"/>
                        <a:t> and peer </a:t>
                      </a:r>
                      <a:r>
                        <a:rPr lang="en"/>
                        <a:t>review</a:t>
                      </a:r>
                      <a:r>
                        <a:rPr lang="en"/>
                        <a:t> </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964200" y="1879150"/>
            <a:ext cx="2030100" cy="16758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7200"/>
              <a:t>The </a:t>
            </a:r>
            <a:endParaRPr sz="7200"/>
          </a:p>
          <a:p>
            <a:pPr indent="0" lvl="0" marL="457200" rtl="0" algn="ctr">
              <a:spcBef>
                <a:spcPts val="0"/>
              </a:spcBef>
              <a:spcAft>
                <a:spcPts val="0"/>
              </a:spcAft>
              <a:buNone/>
            </a:pPr>
            <a:r>
              <a:rPr lang="en" sz="7200"/>
              <a:t>End </a:t>
            </a:r>
            <a:endParaRPr sz="7200">
              <a:solidFill>
                <a:schemeClr val="lt2"/>
              </a:solidFill>
            </a:endParaRPr>
          </a:p>
        </p:txBody>
      </p:sp>
      <p:sp>
        <p:nvSpPr>
          <p:cNvPr id="190" name="Google Shape;190;p31"/>
          <p:cNvSpPr txBox="1"/>
          <p:nvPr>
            <p:ph idx="2" type="body"/>
          </p:nvPr>
        </p:nvSpPr>
        <p:spPr>
          <a:xfrm>
            <a:off x="4787100" y="648000"/>
            <a:ext cx="3837000" cy="3695100"/>
          </a:xfrm>
          <a:prstGeom prst="rect">
            <a:avLst/>
          </a:prstGeom>
        </p:spPr>
        <p:txBody>
          <a:bodyPr anchorCtr="0" anchor="ctr" bIns="91425" lIns="91425" spcFirstLastPara="1" rIns="91425" wrap="square" tIns="91425">
            <a:noAutofit/>
          </a:bodyPr>
          <a:lstStyle/>
          <a:p>
            <a:pPr indent="0" lvl="0" marL="457200" marR="0" rtl="0" algn="ctr">
              <a:lnSpc>
                <a:spcPct val="100000"/>
              </a:lnSpc>
              <a:spcBef>
                <a:spcPts val="0"/>
              </a:spcBef>
              <a:spcAft>
                <a:spcPts val="0"/>
              </a:spcAft>
              <a:buNone/>
            </a:pPr>
            <a:r>
              <a:rPr b="1" lang="en" sz="4800">
                <a:latin typeface="PT Sans Narrow"/>
                <a:ea typeface="PT Sans Narrow"/>
                <a:cs typeface="PT Sans Narrow"/>
                <a:sym typeface="PT Sans Narrow"/>
              </a:rPr>
              <a:t>Questions?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73" name="Google Shape;73;p14"/>
          <p:cNvSpPr txBox="1"/>
          <p:nvPr>
            <p:ph idx="1" type="body"/>
          </p:nvPr>
        </p:nvSpPr>
        <p:spPr>
          <a:xfrm>
            <a:off x="311700" y="1266325"/>
            <a:ext cx="8520600" cy="138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 - Inadequacies, Observations, The Customer</a:t>
            </a:r>
            <a:endParaRPr/>
          </a:p>
          <a:p>
            <a:pPr indent="-342900" lvl="0" marL="457200" rtl="0" algn="l">
              <a:spcBef>
                <a:spcPts val="0"/>
              </a:spcBef>
              <a:spcAft>
                <a:spcPts val="0"/>
              </a:spcAft>
              <a:buSzPts val="1800"/>
              <a:buChar char="●"/>
            </a:pPr>
            <a:r>
              <a:rPr lang="en"/>
              <a:t>Market - Insights/Requirements, Opportunity/Analysis, </a:t>
            </a:r>
            <a:r>
              <a:rPr lang="en"/>
              <a:t>Analogy</a:t>
            </a:r>
            <a:endParaRPr/>
          </a:p>
          <a:p>
            <a:pPr indent="-342900" lvl="0" marL="457200" rtl="0" algn="l">
              <a:spcBef>
                <a:spcPts val="0"/>
              </a:spcBef>
              <a:spcAft>
                <a:spcPts val="0"/>
              </a:spcAft>
              <a:buSzPts val="1800"/>
              <a:buChar char="●"/>
            </a:pPr>
            <a:r>
              <a:rPr lang="en"/>
              <a:t>Game - Features and Aspects</a:t>
            </a:r>
            <a:endParaRPr/>
          </a:p>
          <a:p>
            <a:pPr indent="-342900" lvl="0" marL="457200" rtl="0" algn="l">
              <a:spcBef>
                <a:spcPts val="0"/>
              </a:spcBef>
              <a:spcAft>
                <a:spcPts val="0"/>
              </a:spcAft>
              <a:buSzPts val="1800"/>
              <a:buChar char="●"/>
            </a:pPr>
            <a:r>
              <a:rPr lang="en"/>
              <a:t>Closing - Reflections, 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Inadequacies of Recent “Casual” Games</a:t>
            </a:r>
            <a:endParaRPr/>
          </a:p>
        </p:txBody>
      </p:sp>
      <p:sp>
        <p:nvSpPr>
          <p:cNvPr id="79" name="Google Shape;79;p15"/>
          <p:cNvSpPr txBox="1"/>
          <p:nvPr>
            <p:ph idx="1" type="body"/>
          </p:nvPr>
        </p:nvSpPr>
        <p:spPr>
          <a:xfrm>
            <a:off x="311700" y="1194000"/>
            <a:ext cx="83121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“Don’t judge a book on its cover.”</a:t>
            </a:r>
            <a:endParaRPr/>
          </a:p>
          <a:p>
            <a:pPr indent="-317500" lvl="1" marL="914400" rtl="0" algn="l">
              <a:spcBef>
                <a:spcPts val="0"/>
              </a:spcBef>
              <a:spcAft>
                <a:spcPts val="0"/>
              </a:spcAft>
              <a:buSzPts val="1400"/>
              <a:buChar char="○"/>
            </a:pPr>
            <a:r>
              <a:rPr lang="en"/>
              <a:t>Customers are given some sort of an idea of the product based on the product’s packaging.</a:t>
            </a:r>
            <a:endParaRPr/>
          </a:p>
          <a:p>
            <a:pPr indent="-342900" lvl="0" marL="457200" rtl="0" algn="l">
              <a:spcBef>
                <a:spcPts val="0"/>
              </a:spcBef>
              <a:spcAft>
                <a:spcPts val="0"/>
              </a:spcAft>
              <a:buSzPts val="1800"/>
              <a:buChar char="●"/>
            </a:pPr>
            <a:r>
              <a:rPr lang="en"/>
              <a:t>A standard for game flow and story correlations</a:t>
            </a:r>
            <a:endParaRPr/>
          </a:p>
          <a:p>
            <a:pPr indent="-317500" lvl="1" marL="914400" rtl="0" algn="l">
              <a:spcBef>
                <a:spcPts val="0"/>
              </a:spcBef>
              <a:spcAft>
                <a:spcPts val="0"/>
              </a:spcAft>
              <a:buSzPts val="1400"/>
              <a:buChar char="○"/>
            </a:pPr>
            <a:r>
              <a:rPr lang="en"/>
              <a:t>Aesthetically “cute” games and aesthetically “dark” games have expectations for what type of pattern they follow.</a:t>
            </a:r>
            <a:endParaRPr/>
          </a:p>
          <a:p>
            <a:pPr indent="-342900" lvl="0" marL="457200" rtl="0" algn="l">
              <a:spcBef>
                <a:spcPts val="0"/>
              </a:spcBef>
              <a:spcAft>
                <a:spcPts val="0"/>
              </a:spcAft>
              <a:buSzPts val="1800"/>
              <a:buChar char="●"/>
            </a:pPr>
            <a:r>
              <a:rPr lang="en"/>
              <a:t>Attempts to cross categories often result in games that adopt </a:t>
            </a:r>
            <a:r>
              <a:rPr lang="en"/>
              <a:t>unsettling</a:t>
            </a:r>
            <a:r>
              <a:rPr lang="en"/>
              <a:t> story elements that make “cute” games “darker.”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Inadequacies of Recent “Casual” Games</a:t>
            </a:r>
            <a:endParaRPr/>
          </a:p>
        </p:txBody>
      </p:sp>
      <p:sp>
        <p:nvSpPr>
          <p:cNvPr id="85" name="Google Shape;85;p16"/>
          <p:cNvSpPr txBox="1"/>
          <p:nvPr>
            <p:ph idx="1" type="body"/>
          </p:nvPr>
        </p:nvSpPr>
        <p:spPr>
          <a:xfrm>
            <a:off x="311700" y="1266325"/>
            <a:ext cx="47052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Emotion caused by a game’s story.</a:t>
            </a:r>
            <a:endParaRPr/>
          </a:p>
          <a:p>
            <a:pPr indent="-317500" lvl="1" marL="914400" rtl="0" algn="l">
              <a:spcBef>
                <a:spcPts val="0"/>
              </a:spcBef>
              <a:spcAft>
                <a:spcPts val="0"/>
              </a:spcAft>
              <a:buSzPts val="1400"/>
              <a:buChar char="○"/>
            </a:pPr>
            <a:r>
              <a:rPr lang="en"/>
              <a:t>Used along with mechanics to increase challenge.</a:t>
            </a:r>
            <a:endParaRPr/>
          </a:p>
          <a:p>
            <a:pPr indent="-342900" lvl="0" marL="457200" rtl="0" algn="l">
              <a:spcBef>
                <a:spcPts val="0"/>
              </a:spcBef>
              <a:spcAft>
                <a:spcPts val="0"/>
              </a:spcAft>
              <a:buSzPts val="1800"/>
              <a:buChar char="●"/>
            </a:pPr>
            <a:r>
              <a:rPr lang="en"/>
              <a:t>Handling the emotional factor of challenge isn’t always enjoyable.</a:t>
            </a:r>
            <a:endParaRPr/>
          </a:p>
          <a:p>
            <a:pPr indent="-317500" lvl="1" marL="914400" rtl="0" algn="l">
              <a:spcBef>
                <a:spcPts val="0"/>
              </a:spcBef>
              <a:spcAft>
                <a:spcPts val="0"/>
              </a:spcAft>
              <a:buSzPts val="1400"/>
              <a:buChar char="○"/>
            </a:pPr>
            <a:r>
              <a:rPr lang="en"/>
              <a:t>It shouldn’t be the only option for players looking for more challenging adventure games.</a:t>
            </a:r>
            <a:endParaRPr/>
          </a:p>
          <a:p>
            <a:pPr indent="-342900" lvl="0" marL="457200" rtl="0" algn="l">
              <a:spcBef>
                <a:spcPts val="0"/>
              </a:spcBef>
              <a:spcAft>
                <a:spcPts val="0"/>
              </a:spcAft>
              <a:buSzPts val="1800"/>
              <a:buChar char="●"/>
            </a:pPr>
            <a:r>
              <a:rPr lang="en"/>
              <a:t>There are many people that don</a:t>
            </a:r>
            <a:r>
              <a:rPr lang="en"/>
              <a:t>'t find games that are emotionally heavy appealing.</a:t>
            </a:r>
            <a:endParaRPr/>
          </a:p>
        </p:txBody>
      </p:sp>
      <p:pic>
        <p:nvPicPr>
          <p:cNvPr id="86" name="Google Shape;86;p16"/>
          <p:cNvPicPr preferRelativeResize="0"/>
          <p:nvPr/>
        </p:nvPicPr>
        <p:blipFill>
          <a:blip r:embed="rId3">
            <a:alphaModFix/>
          </a:blip>
          <a:stretch>
            <a:fillRect/>
          </a:stretch>
        </p:blipFill>
        <p:spPr>
          <a:xfrm>
            <a:off x="5255375" y="1266325"/>
            <a:ext cx="3576925" cy="361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92" name="Google Shape;92;p17"/>
          <p:cNvSpPr txBox="1"/>
          <p:nvPr>
            <p:ph idx="1" type="body"/>
          </p:nvPr>
        </p:nvSpPr>
        <p:spPr>
          <a:xfrm>
            <a:off x="311700" y="1266325"/>
            <a:ext cx="54555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Challenging games are often deemed “not challenging” due to their design and </a:t>
            </a:r>
            <a:r>
              <a:rPr lang="en"/>
              <a:t>aesthetics.</a:t>
            </a:r>
            <a:endParaRPr/>
          </a:p>
          <a:p>
            <a:pPr indent="-317500" lvl="1" marL="914400" rtl="0" algn="l">
              <a:spcBef>
                <a:spcPts val="0"/>
              </a:spcBef>
              <a:spcAft>
                <a:spcPts val="0"/>
              </a:spcAft>
              <a:buSzPts val="1400"/>
              <a:buChar char="○"/>
            </a:pPr>
            <a:r>
              <a:rPr lang="en"/>
              <a:t>Hollow Knight, Ori and the Blind Forest</a:t>
            </a:r>
            <a:r>
              <a:rPr lang="en"/>
              <a:t> vs. Dead Cells, Hyper Light Drifter</a:t>
            </a:r>
            <a:endParaRPr/>
          </a:p>
          <a:p>
            <a:pPr indent="-342900" lvl="0" marL="457200" rtl="0" algn="l">
              <a:spcBef>
                <a:spcPts val="0"/>
              </a:spcBef>
              <a:spcAft>
                <a:spcPts val="0"/>
              </a:spcAft>
              <a:buSzPts val="1800"/>
              <a:buChar char="●"/>
            </a:pPr>
            <a:r>
              <a:rPr lang="en"/>
              <a:t>Some players have not moved from the idea that “cutesy” games equate to “kiddie” games.</a:t>
            </a:r>
            <a:endParaRPr/>
          </a:p>
        </p:txBody>
      </p:sp>
      <p:pic>
        <p:nvPicPr>
          <p:cNvPr id="93" name="Google Shape;93;p17"/>
          <p:cNvPicPr preferRelativeResize="0"/>
          <p:nvPr/>
        </p:nvPicPr>
        <p:blipFill>
          <a:blip r:embed="rId3">
            <a:alphaModFix/>
          </a:blip>
          <a:stretch>
            <a:fillRect/>
          </a:stretch>
        </p:blipFill>
        <p:spPr>
          <a:xfrm>
            <a:off x="6016100" y="1266321"/>
            <a:ext cx="2903026" cy="1356850"/>
          </a:xfrm>
          <a:prstGeom prst="rect">
            <a:avLst/>
          </a:prstGeom>
          <a:noFill/>
          <a:ln>
            <a:noFill/>
          </a:ln>
        </p:spPr>
      </p:pic>
      <p:pic>
        <p:nvPicPr>
          <p:cNvPr id="94" name="Google Shape;94;p17"/>
          <p:cNvPicPr preferRelativeResize="0"/>
          <p:nvPr/>
        </p:nvPicPr>
        <p:blipFill>
          <a:blip r:embed="rId4">
            <a:alphaModFix/>
          </a:blip>
          <a:stretch>
            <a:fillRect/>
          </a:stretch>
        </p:blipFill>
        <p:spPr>
          <a:xfrm>
            <a:off x="6016100" y="3057088"/>
            <a:ext cx="2903024" cy="14515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100" name="Google Shape;100;p18"/>
          <p:cNvSpPr txBox="1"/>
          <p:nvPr>
            <p:ph idx="1" type="body"/>
          </p:nvPr>
        </p:nvSpPr>
        <p:spPr>
          <a:xfrm>
            <a:off x="311700" y="1266325"/>
            <a:ext cx="53832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Games with a “cutesy” design receive attention </a:t>
            </a:r>
            <a:r>
              <a:rPr i="1" lang="en"/>
              <a:t>after</a:t>
            </a:r>
            <a:r>
              <a:rPr lang="en"/>
              <a:t> reviews. Whereas, games with a ruggish design receive attention </a:t>
            </a:r>
            <a:r>
              <a:rPr i="1" lang="en"/>
              <a:t>before </a:t>
            </a:r>
            <a:r>
              <a:rPr lang="en"/>
              <a:t>and </a:t>
            </a:r>
            <a:r>
              <a:rPr i="1" lang="en"/>
              <a:t>after </a:t>
            </a:r>
            <a:r>
              <a:rPr lang="en"/>
              <a:t>reviews.</a:t>
            </a:r>
            <a:endParaRPr/>
          </a:p>
          <a:p>
            <a:pPr indent="-317500" lvl="1" marL="914400" rtl="0" algn="l">
              <a:spcBef>
                <a:spcPts val="0"/>
              </a:spcBef>
              <a:spcAft>
                <a:spcPts val="0"/>
              </a:spcAft>
              <a:buSzPts val="1400"/>
              <a:buChar char="○"/>
            </a:pPr>
            <a:r>
              <a:rPr lang="en"/>
              <a:t>Doki Doki Literature Club vs. Destiny</a:t>
            </a:r>
            <a:endParaRPr/>
          </a:p>
          <a:p>
            <a:pPr indent="-342900" lvl="0" marL="457200" rtl="0" algn="l">
              <a:spcBef>
                <a:spcPts val="0"/>
              </a:spcBef>
              <a:spcAft>
                <a:spcPts val="0"/>
              </a:spcAft>
              <a:buSzPts val="1800"/>
              <a:buChar char="●"/>
            </a:pPr>
            <a:r>
              <a:rPr lang="en"/>
              <a:t>Reputation usually divides the community</a:t>
            </a:r>
            <a:endParaRPr/>
          </a:p>
          <a:p>
            <a:pPr indent="-317500" lvl="1" marL="914400" rtl="0" algn="l">
              <a:spcBef>
                <a:spcPts val="0"/>
              </a:spcBef>
              <a:spcAft>
                <a:spcPts val="0"/>
              </a:spcAft>
              <a:buSzPts val="1400"/>
              <a:buChar char="○"/>
            </a:pPr>
            <a:r>
              <a:rPr lang="en"/>
              <a:t>Playing “cute” games needs to be justified in the larger gaming community.</a:t>
            </a:r>
            <a:endParaRPr/>
          </a:p>
          <a:p>
            <a:pPr indent="-317500" lvl="1" marL="914400" rtl="0" algn="l">
              <a:spcBef>
                <a:spcPts val="0"/>
              </a:spcBef>
              <a:spcAft>
                <a:spcPts val="0"/>
              </a:spcAft>
              <a:buSzPts val="1400"/>
              <a:buChar char="○"/>
            </a:pPr>
            <a:r>
              <a:rPr lang="en"/>
              <a:t>Usually a challenging story is used for this rather than challenging mechanics.</a:t>
            </a:r>
            <a:endParaRPr/>
          </a:p>
        </p:txBody>
      </p:sp>
      <p:pic>
        <p:nvPicPr>
          <p:cNvPr id="101" name="Google Shape;101;p18"/>
          <p:cNvPicPr preferRelativeResize="0"/>
          <p:nvPr/>
        </p:nvPicPr>
        <p:blipFill>
          <a:blip r:embed="rId3">
            <a:alphaModFix/>
          </a:blip>
          <a:stretch>
            <a:fillRect/>
          </a:stretch>
        </p:blipFill>
        <p:spPr>
          <a:xfrm>
            <a:off x="5794350" y="1022250"/>
            <a:ext cx="3144298" cy="1712726"/>
          </a:xfrm>
          <a:prstGeom prst="rect">
            <a:avLst/>
          </a:prstGeom>
          <a:noFill/>
          <a:ln>
            <a:noFill/>
          </a:ln>
        </p:spPr>
      </p:pic>
      <p:pic>
        <p:nvPicPr>
          <p:cNvPr id="102" name="Google Shape;102;p18"/>
          <p:cNvPicPr preferRelativeResize="0"/>
          <p:nvPr/>
        </p:nvPicPr>
        <p:blipFill>
          <a:blip r:embed="rId4">
            <a:alphaModFix/>
          </a:blip>
          <a:stretch>
            <a:fillRect/>
          </a:stretch>
        </p:blipFill>
        <p:spPr>
          <a:xfrm>
            <a:off x="5794338" y="2800351"/>
            <a:ext cx="3144301" cy="1768669"/>
          </a:xfrm>
          <a:prstGeom prst="rect">
            <a:avLst/>
          </a:prstGeom>
          <a:noFill/>
          <a:ln>
            <a:noFill/>
          </a:ln>
        </p:spPr>
      </p:pic>
      <p:sp>
        <p:nvSpPr>
          <p:cNvPr id="103" name="Google Shape;103;p18"/>
          <p:cNvSpPr txBox="1"/>
          <p:nvPr/>
        </p:nvSpPr>
        <p:spPr>
          <a:xfrm>
            <a:off x="6030000" y="4498800"/>
            <a:ext cx="2802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Cover art of Destiny 2: </a:t>
            </a:r>
            <a:r>
              <a:rPr lang="en" sz="1100"/>
              <a:t>Forsaken and a screenshot of Doki Doki Literature Club</a:t>
            </a:r>
            <a:r>
              <a:rPr lang="en" sz="1100"/>
              <a:t>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Customer</a:t>
            </a:r>
            <a:endParaRPr/>
          </a:p>
        </p:txBody>
      </p:sp>
      <p:sp>
        <p:nvSpPr>
          <p:cNvPr id="109" name="Google Shape;109;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Video Game Sales:</a:t>
            </a:r>
            <a:endParaRPr/>
          </a:p>
          <a:p>
            <a:pPr indent="-342900" lvl="0" marL="457200" rtl="0" algn="l">
              <a:spcBef>
                <a:spcPts val="0"/>
              </a:spcBef>
              <a:spcAft>
                <a:spcPts val="0"/>
              </a:spcAft>
              <a:buSzPts val="1800"/>
              <a:buChar char="●"/>
            </a:pPr>
            <a:r>
              <a:rPr lang="en"/>
              <a:t>In 2015</a:t>
            </a:r>
            <a:endParaRPr/>
          </a:p>
          <a:p>
            <a:pPr indent="-317500" lvl="1" marL="914400" rtl="0" algn="l">
              <a:spcBef>
                <a:spcPts val="0"/>
              </a:spcBef>
              <a:spcAft>
                <a:spcPts val="0"/>
              </a:spcAft>
              <a:buSzPts val="1400"/>
              <a:buChar char="○"/>
            </a:pPr>
            <a:r>
              <a:rPr lang="en"/>
              <a:t>Adventure was 5.9%</a:t>
            </a:r>
            <a:endParaRPr/>
          </a:p>
          <a:p>
            <a:pPr indent="-317500" lvl="1" marL="914400" rtl="0" algn="l">
              <a:spcBef>
                <a:spcPts val="0"/>
              </a:spcBef>
              <a:spcAft>
                <a:spcPts val="0"/>
              </a:spcAft>
              <a:buSzPts val="1400"/>
              <a:buChar char="○"/>
            </a:pPr>
            <a:r>
              <a:rPr lang="en"/>
              <a:t>Action was 4.1%</a:t>
            </a:r>
            <a:endParaRPr/>
          </a:p>
          <a:p>
            <a:pPr indent="-317500" lvl="1" marL="914400" rtl="0" algn="l">
              <a:spcBef>
                <a:spcPts val="0"/>
              </a:spcBef>
              <a:spcAft>
                <a:spcPts val="0"/>
              </a:spcAft>
              <a:buSzPts val="1400"/>
              <a:buChar char="○"/>
            </a:pPr>
            <a:r>
              <a:rPr lang="en"/>
              <a:t>Shooter is 6.3%</a:t>
            </a:r>
            <a:endParaRPr/>
          </a:p>
          <a:p>
            <a:pPr indent="-342900" lvl="0" marL="457200" rtl="0" algn="l">
              <a:spcBef>
                <a:spcPts val="0"/>
              </a:spcBef>
              <a:spcAft>
                <a:spcPts val="0"/>
              </a:spcAft>
              <a:buSzPts val="1800"/>
              <a:buChar char="●"/>
            </a:pPr>
            <a:r>
              <a:rPr lang="en"/>
              <a:t>In 2017</a:t>
            </a:r>
            <a:endParaRPr/>
          </a:p>
          <a:p>
            <a:pPr indent="-317500" lvl="1" marL="914400" rtl="0" algn="l">
              <a:spcBef>
                <a:spcPts val="0"/>
              </a:spcBef>
              <a:spcAft>
                <a:spcPts val="0"/>
              </a:spcAft>
              <a:buSzPts val="1400"/>
              <a:buChar char="○"/>
            </a:pPr>
            <a:r>
              <a:rPr lang="en"/>
              <a:t>Adventure is 9.1%</a:t>
            </a:r>
            <a:endParaRPr/>
          </a:p>
          <a:p>
            <a:pPr indent="-317500" lvl="1" marL="914400" rtl="0" algn="l">
              <a:spcBef>
                <a:spcPts val="0"/>
              </a:spcBef>
              <a:spcAft>
                <a:spcPts val="0"/>
              </a:spcAft>
              <a:buSzPts val="1400"/>
              <a:buChar char="○"/>
            </a:pPr>
            <a:r>
              <a:rPr lang="en"/>
              <a:t>Action is 21.9%</a:t>
            </a:r>
            <a:endParaRPr/>
          </a:p>
          <a:p>
            <a:pPr indent="-317500" lvl="1" marL="914400" rtl="0" algn="l">
              <a:spcBef>
                <a:spcPts val="0"/>
              </a:spcBef>
              <a:spcAft>
                <a:spcPts val="0"/>
              </a:spcAft>
              <a:buSzPts val="1400"/>
              <a:buChar char="○"/>
            </a:pPr>
            <a:r>
              <a:rPr lang="en"/>
              <a:t>Shooter is 25.9%</a:t>
            </a:r>
            <a:endParaRPr/>
          </a:p>
        </p:txBody>
      </p:sp>
      <p:pic>
        <p:nvPicPr>
          <p:cNvPr id="110" name="Google Shape;110;p19"/>
          <p:cNvPicPr preferRelativeResize="0"/>
          <p:nvPr/>
        </p:nvPicPr>
        <p:blipFill>
          <a:blip r:embed="rId3">
            <a:alphaModFix/>
          </a:blip>
          <a:stretch>
            <a:fillRect/>
          </a:stretch>
        </p:blipFill>
        <p:spPr>
          <a:xfrm>
            <a:off x="3545776" y="1152425"/>
            <a:ext cx="5246699" cy="341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Customer (Scenarios)</a:t>
            </a:r>
            <a:endParaRPr/>
          </a:p>
        </p:txBody>
      </p:sp>
      <p:sp>
        <p:nvSpPr>
          <p:cNvPr id="116" name="Google Shape;116;p20"/>
          <p:cNvSpPr txBox="1"/>
          <p:nvPr>
            <p:ph idx="1" type="body"/>
          </p:nvPr>
        </p:nvSpPr>
        <p:spPr>
          <a:xfrm>
            <a:off x="311700" y="1266325"/>
            <a:ext cx="4296900" cy="2970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en"/>
              <a:t>Scenario #1: Fear Of Missing Out (F.O.M.O)</a:t>
            </a:r>
            <a:endParaRPr/>
          </a:p>
          <a:p>
            <a:pPr indent="-317500" lvl="1" marL="914400" marR="0" rtl="0" algn="l">
              <a:lnSpc>
                <a:spcPct val="115000"/>
              </a:lnSpc>
              <a:spcBef>
                <a:spcPts val="0"/>
              </a:spcBef>
              <a:spcAft>
                <a:spcPts val="0"/>
              </a:spcAft>
              <a:buSzPts val="1400"/>
              <a:buChar char="○"/>
            </a:pPr>
            <a:r>
              <a:rPr lang="en"/>
              <a:t>Overlooking a game only to later learn that it is </a:t>
            </a:r>
            <a:r>
              <a:rPr i="1" lang="en"/>
              <a:t>the game </a:t>
            </a:r>
            <a:r>
              <a:rPr lang="en"/>
              <a:t>that everyone is talking about.</a:t>
            </a:r>
            <a:endParaRPr/>
          </a:p>
          <a:p>
            <a:pPr indent="-342900" lvl="0" marL="457200" rtl="0" algn="l">
              <a:spcBef>
                <a:spcPts val="0"/>
              </a:spcBef>
              <a:spcAft>
                <a:spcPts val="0"/>
              </a:spcAft>
              <a:buSzPts val="1800"/>
              <a:buChar char="●"/>
            </a:pPr>
            <a:r>
              <a:rPr lang="en"/>
              <a:t>Scenario #2: So much plot, not enough time</a:t>
            </a:r>
            <a:endParaRPr/>
          </a:p>
          <a:p>
            <a:pPr indent="-317500" lvl="1" marL="914400" rtl="0" algn="l">
              <a:spcBef>
                <a:spcPts val="0"/>
              </a:spcBef>
              <a:spcAft>
                <a:spcPts val="0"/>
              </a:spcAft>
              <a:buSzPts val="1400"/>
              <a:buChar char="○"/>
            </a:pPr>
            <a:r>
              <a:rPr lang="en"/>
              <a:t>Gameplay is purely story driven, thus requires a moderate amount of time to play and make progress.</a:t>
            </a:r>
            <a:endParaRPr/>
          </a:p>
        </p:txBody>
      </p:sp>
      <p:pic>
        <p:nvPicPr>
          <p:cNvPr id="117" name="Google Shape;117;p20"/>
          <p:cNvPicPr preferRelativeResize="0"/>
          <p:nvPr/>
        </p:nvPicPr>
        <p:blipFill>
          <a:blip r:embed="rId3">
            <a:alphaModFix/>
          </a:blip>
          <a:stretch>
            <a:fillRect/>
          </a:stretch>
        </p:blipFill>
        <p:spPr>
          <a:xfrm>
            <a:off x="4998675" y="1016272"/>
            <a:ext cx="3568851" cy="2007479"/>
          </a:xfrm>
          <a:prstGeom prst="rect">
            <a:avLst/>
          </a:prstGeom>
          <a:noFill/>
          <a:ln>
            <a:noFill/>
          </a:ln>
        </p:spPr>
      </p:pic>
      <p:pic>
        <p:nvPicPr>
          <p:cNvPr id="118" name="Google Shape;118;p20"/>
          <p:cNvPicPr preferRelativeResize="0"/>
          <p:nvPr/>
        </p:nvPicPr>
        <p:blipFill>
          <a:blip r:embed="rId4">
            <a:alphaModFix/>
          </a:blip>
          <a:stretch>
            <a:fillRect/>
          </a:stretch>
        </p:blipFill>
        <p:spPr>
          <a:xfrm>
            <a:off x="4998675" y="3206675"/>
            <a:ext cx="3568848" cy="1784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 - </a:t>
            </a:r>
            <a:r>
              <a:rPr lang="en"/>
              <a:t>Requirements</a:t>
            </a:r>
            <a:r>
              <a:rPr lang="en"/>
              <a:t> </a:t>
            </a:r>
            <a:endParaRPr baseline="-25000"/>
          </a:p>
        </p:txBody>
      </p:sp>
      <p:sp>
        <p:nvSpPr>
          <p:cNvPr id="124" name="Google Shape;12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Action and Shooting games have fast </a:t>
            </a:r>
            <a:r>
              <a:rPr lang="en"/>
              <a:t>paced</a:t>
            </a:r>
            <a:r>
              <a:rPr lang="en"/>
              <a:t> action</a:t>
            </a:r>
            <a:endParaRPr/>
          </a:p>
          <a:p>
            <a:pPr indent="-317500" lvl="1" marL="914400" rtl="0" algn="l">
              <a:spcBef>
                <a:spcPts val="0"/>
              </a:spcBef>
              <a:spcAft>
                <a:spcPts val="0"/>
              </a:spcAft>
              <a:buSzPts val="1400"/>
              <a:buChar char="○"/>
            </a:pPr>
            <a:r>
              <a:rPr lang="en"/>
              <a:t>Sales have increased since 2015</a:t>
            </a:r>
            <a:endParaRPr/>
          </a:p>
          <a:p>
            <a:pPr indent="-342900" lvl="0" marL="457200" rtl="0" algn="l">
              <a:spcBef>
                <a:spcPts val="0"/>
              </a:spcBef>
              <a:spcAft>
                <a:spcPts val="0"/>
              </a:spcAft>
              <a:buSzPts val="1800"/>
              <a:buChar char="●"/>
            </a:pPr>
            <a:r>
              <a:rPr lang="en"/>
              <a:t>Adventure games are normally slower</a:t>
            </a:r>
            <a:endParaRPr/>
          </a:p>
          <a:p>
            <a:pPr indent="-317500" lvl="1" marL="914400" rtl="0" algn="l">
              <a:spcBef>
                <a:spcPts val="0"/>
              </a:spcBef>
              <a:spcAft>
                <a:spcPts val="0"/>
              </a:spcAft>
              <a:buSzPts val="1400"/>
              <a:buChar char="○"/>
            </a:pPr>
            <a:r>
              <a:rPr lang="en"/>
              <a:t>Have a long story to tell</a:t>
            </a:r>
            <a:endParaRPr/>
          </a:p>
          <a:p>
            <a:pPr indent="-317500" lvl="1" marL="914400" rtl="0" algn="l">
              <a:spcBef>
                <a:spcPts val="0"/>
              </a:spcBef>
              <a:spcAft>
                <a:spcPts val="0"/>
              </a:spcAft>
              <a:buSzPts val="1400"/>
              <a:buChar char="○"/>
            </a:pPr>
            <a:r>
              <a:rPr lang="en"/>
              <a:t>Time consuming </a:t>
            </a:r>
            <a:r>
              <a:rPr lang="en"/>
              <a:t>because</a:t>
            </a:r>
            <a:r>
              <a:rPr lang="en"/>
              <a:t> of it</a:t>
            </a:r>
            <a:endParaRPr/>
          </a:p>
          <a:p>
            <a:pPr indent="-342900" lvl="0" marL="457200" rtl="0" algn="l">
              <a:spcBef>
                <a:spcPts val="0"/>
              </a:spcBef>
              <a:spcAft>
                <a:spcPts val="0"/>
              </a:spcAft>
              <a:buSzPts val="1800"/>
              <a:buChar char="●"/>
            </a:pPr>
            <a:r>
              <a:rPr lang="en"/>
              <a:t>Sales for these kinds of games are affected as we move into a faster, modern world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